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2" r:id="rId7"/>
    <p:sldId id="261" r:id="rId8"/>
    <p:sldId id="263" r:id="rId9"/>
    <p:sldId id="274" r:id="rId10"/>
    <p:sldId id="264" r:id="rId11"/>
    <p:sldId id="265" r:id="rId12"/>
    <p:sldId id="266" r:id="rId13"/>
    <p:sldId id="267" r:id="rId14"/>
    <p:sldId id="268" r:id="rId15"/>
    <p:sldId id="269"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7FAD9-0919-4B72-B8C9-4C733B0E3216}" type="datetimeFigureOut">
              <a:rPr lang="en-GB" smtClean="0"/>
              <a:t>03/10/2021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3320A-957D-4080-B3B2-E5D5A088B23A}" type="slidenum">
              <a:rPr lang="en-GB" smtClean="0"/>
              <a:t>‹#›</a:t>
            </a:fld>
            <a:endParaRPr lang="en-GB"/>
          </a:p>
        </p:txBody>
      </p:sp>
    </p:spTree>
    <p:extLst>
      <p:ext uri="{BB962C8B-B14F-4D97-AF65-F5344CB8AC3E}">
        <p14:creationId xmlns:p14="http://schemas.microsoft.com/office/powerpoint/2010/main" val="145892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B43320A-957D-4080-B3B2-E5D5A088B23A}" type="slidenum">
              <a:rPr lang="en-GB" smtClean="0"/>
              <a:t>16</a:t>
            </a:fld>
            <a:endParaRPr lang="en-GB"/>
          </a:p>
        </p:txBody>
      </p:sp>
    </p:spTree>
    <p:extLst>
      <p:ext uri="{BB962C8B-B14F-4D97-AF65-F5344CB8AC3E}">
        <p14:creationId xmlns:p14="http://schemas.microsoft.com/office/powerpoint/2010/main" val="184046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51EC3D-D438-435B-BF34-606FD75718BB}"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58321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51EC3D-D438-435B-BF34-606FD75718BB}"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406676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51EC3D-D438-435B-BF34-606FD75718BB}"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2467983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51EC3D-D438-435B-BF34-606FD75718BB}"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3313329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51EC3D-D438-435B-BF34-606FD75718BB}"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155905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51EC3D-D438-435B-BF34-606FD75718BB}"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73950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51EC3D-D438-435B-BF34-606FD75718BB}" type="datetimeFigureOut">
              <a:rPr lang="en-GB" smtClean="0"/>
              <a:t>03/10/2021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166947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51EC3D-D438-435B-BF34-606FD75718BB}" type="datetimeFigureOut">
              <a:rPr lang="en-GB" smtClean="0"/>
              <a:t>03/10/2021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352269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51EC3D-D438-435B-BF34-606FD75718BB}" type="datetimeFigureOut">
              <a:rPr lang="en-GB" smtClean="0"/>
              <a:t>03/10/2021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2478245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1EC3D-D438-435B-BF34-606FD75718BB}"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3894620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51EC3D-D438-435B-BF34-606FD75718BB}"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1472B1-C0B3-427E-B997-4D292667BF91}" type="slidenum">
              <a:rPr lang="en-GB" smtClean="0"/>
              <a:t>‹#›</a:t>
            </a:fld>
            <a:endParaRPr lang="en-GB"/>
          </a:p>
        </p:txBody>
      </p:sp>
    </p:spTree>
    <p:extLst>
      <p:ext uri="{BB962C8B-B14F-4D97-AF65-F5344CB8AC3E}">
        <p14:creationId xmlns:p14="http://schemas.microsoft.com/office/powerpoint/2010/main" val="2867373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77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1EC3D-D438-435B-BF34-606FD75718BB}" type="datetimeFigureOut">
              <a:rPr lang="en-GB" smtClean="0"/>
              <a:t>03/10/2021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472B1-C0B3-427E-B997-4D292667BF91}" type="slidenum">
              <a:rPr lang="en-GB" smtClean="0"/>
              <a:t>‹#›</a:t>
            </a:fld>
            <a:endParaRPr lang="en-GB"/>
          </a:p>
        </p:txBody>
      </p:sp>
    </p:spTree>
    <p:extLst>
      <p:ext uri="{BB962C8B-B14F-4D97-AF65-F5344CB8AC3E}">
        <p14:creationId xmlns:p14="http://schemas.microsoft.com/office/powerpoint/2010/main" val="4110266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winkl.co.uk/" TargetMode="External"/><Relationship Id="rId2" Type="http://schemas.openxmlformats.org/officeDocument/2006/relationships/hyperlink" Target="http://www.phonicsplay.co.uk/" TargetMode="External"/><Relationship Id="rId1" Type="http://schemas.openxmlformats.org/officeDocument/2006/relationships/slideLayout" Target="../slideLayouts/slideLayout2.xml"/><Relationship Id="rId4" Type="http://schemas.openxmlformats.org/officeDocument/2006/relationships/hyperlink" Target="http://www.oxfordowl.co.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Phonics Workshop for Parents </a:t>
            </a:r>
            <a:br>
              <a:rPr lang="en-GB" dirty="0" smtClean="0"/>
            </a:br>
            <a:r>
              <a:rPr lang="en-GB" dirty="0" smtClean="0"/>
              <a:t>October</a:t>
            </a:r>
            <a:r>
              <a:rPr lang="en-GB" dirty="0" smtClean="0"/>
              <a:t> 2021</a:t>
            </a:r>
            <a:r>
              <a:rPr lang="en-GB" dirty="0" smtClean="0"/>
              <a:t/>
            </a:r>
            <a:br>
              <a:rPr lang="en-GB" dirty="0" smtClean="0"/>
            </a:br>
            <a:endParaRPr lang="en-GB" dirty="0"/>
          </a:p>
        </p:txBody>
      </p:sp>
      <p:sp>
        <p:nvSpPr>
          <p:cNvPr id="3" name="Subtitle 2"/>
          <p:cNvSpPr>
            <a:spLocks noGrp="1"/>
          </p:cNvSpPr>
          <p:nvPr>
            <p:ph type="subTitle" idx="1"/>
          </p:nvPr>
        </p:nvSpPr>
        <p:spPr/>
        <p:txBody>
          <a:bodyPr/>
          <a:lstStyle/>
          <a:p>
            <a:endParaRPr lang="en-GB" dirty="0"/>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293" t="14285" r="30355" b="33651"/>
          <a:stretch/>
        </p:blipFill>
        <p:spPr>
          <a:xfrm>
            <a:off x="0" y="161150"/>
            <a:ext cx="1611086" cy="173827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446" t="11746" r="17565" b="14602"/>
          <a:stretch/>
        </p:blipFill>
        <p:spPr>
          <a:xfrm>
            <a:off x="10319657" y="140513"/>
            <a:ext cx="1683658" cy="1683657"/>
          </a:xfrm>
          <a:prstGeom prst="rect">
            <a:avLst/>
          </a:prstGeom>
        </p:spPr>
      </p:pic>
      <p:pic>
        <p:nvPicPr>
          <p:cNvPr id="7" name="Picture 6" descr="C:\Users\user\Desktop\EYFS Photos 2018-19\EYFS 2018-2019\Aut 1\Week 1\27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0775" y="3132084"/>
            <a:ext cx="3924649" cy="3079146"/>
          </a:xfrm>
          <a:prstGeom prst="rect">
            <a:avLst/>
          </a:prstGeom>
          <a:noFill/>
          <a:ln>
            <a:noFill/>
          </a:ln>
        </p:spPr>
      </p:pic>
    </p:spTree>
    <p:extLst>
      <p:ext uri="{BB962C8B-B14F-4D97-AF65-F5344CB8AC3E}">
        <p14:creationId xmlns:p14="http://schemas.microsoft.com/office/powerpoint/2010/main" val="163014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4</a:t>
            </a:r>
            <a:endParaRPr lang="en-GB" dirty="0"/>
          </a:p>
        </p:txBody>
      </p:sp>
      <p:sp>
        <p:nvSpPr>
          <p:cNvPr id="3" name="Content Placeholder 2"/>
          <p:cNvSpPr>
            <a:spLocks noGrp="1"/>
          </p:cNvSpPr>
          <p:nvPr>
            <p:ph idx="1"/>
          </p:nvPr>
        </p:nvSpPr>
        <p:spPr/>
        <p:txBody>
          <a:bodyPr/>
          <a:lstStyle/>
          <a:p>
            <a:pPr marL="0" indent="0">
              <a:buNone/>
            </a:pPr>
            <a:r>
              <a:rPr lang="en-GB" dirty="0"/>
              <a:t>In Phase 4, no new graphemes are introduced. The main aim of this phase is to consolidate the children's knowledge and to help them learn to read and spell words which have adjacent consonants, such as trap, string and milk</a:t>
            </a:r>
            <a:r>
              <a:rPr lang="en-GB" dirty="0" smtClean="0"/>
              <a:t>. This phase is introduced towards the end of the Reception year and continues in Autumn term of Year 1.</a:t>
            </a:r>
          </a:p>
          <a:p>
            <a:pPr marL="0" indent="0">
              <a:buNone/>
            </a:pPr>
            <a:endParaRPr lang="en-GB" dirty="0"/>
          </a:p>
          <a:p>
            <a:pPr marL="0" indent="0" algn="ctr">
              <a:buNone/>
            </a:pPr>
            <a:r>
              <a:rPr lang="en-GB" b="1" dirty="0">
                <a:solidFill>
                  <a:srgbClr val="FF0000"/>
                </a:solidFill>
              </a:rPr>
              <a:t>s</a:t>
            </a:r>
            <a:r>
              <a:rPr lang="en-GB" b="1" dirty="0" smtClean="0">
                <a:solidFill>
                  <a:srgbClr val="FF0000"/>
                </a:solidFill>
              </a:rPr>
              <a:t>aid		like		come</a:t>
            </a:r>
            <a:endParaRPr lang="en-GB" b="1" dirty="0">
              <a:solidFill>
                <a:srgbClr val="FF0000"/>
              </a:solidFill>
            </a:endParaRPr>
          </a:p>
        </p:txBody>
      </p:sp>
    </p:spTree>
    <p:extLst>
      <p:ext uri="{BB962C8B-B14F-4D97-AF65-F5344CB8AC3E}">
        <p14:creationId xmlns:p14="http://schemas.microsoft.com/office/powerpoint/2010/main" val="424037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Phase 5</a:t>
            </a:r>
            <a:endParaRPr lang="en-GB" dirty="0"/>
          </a:p>
        </p:txBody>
      </p:sp>
      <p:sp>
        <p:nvSpPr>
          <p:cNvPr id="3" name="Content Placeholder 2"/>
          <p:cNvSpPr>
            <a:spLocks noGrp="1"/>
          </p:cNvSpPr>
          <p:nvPr>
            <p:ph idx="1"/>
          </p:nvPr>
        </p:nvSpPr>
        <p:spPr/>
        <p:txBody>
          <a:bodyPr/>
          <a:lstStyle/>
          <a:p>
            <a:r>
              <a:rPr lang="en-GB" dirty="0"/>
              <a:t>Children entering Phase Five will already be able to read and spell words with adjacent consonants, such as trap, string and flask. They will also be able to read and spell some polysyllabic </a:t>
            </a:r>
            <a:r>
              <a:rPr lang="en-GB" dirty="0" smtClean="0"/>
              <a:t>words such as bedroom, buttercup, football.</a:t>
            </a:r>
          </a:p>
          <a:p>
            <a:endParaRPr lang="en-GB" dirty="0"/>
          </a:p>
          <a:p>
            <a:r>
              <a:rPr lang="en-GB" dirty="0"/>
              <a:t>In Phase Five, children will learn more graphemes and </a:t>
            </a:r>
            <a:r>
              <a:rPr lang="en-GB" dirty="0" smtClean="0"/>
              <a:t>phonemes (letters and sounds). </a:t>
            </a:r>
            <a:r>
              <a:rPr lang="en-GB" dirty="0"/>
              <a:t>For example, they already know </a:t>
            </a:r>
            <a:r>
              <a:rPr lang="en-GB" dirty="0" err="1"/>
              <a:t>ai</a:t>
            </a:r>
            <a:r>
              <a:rPr lang="en-GB" dirty="0"/>
              <a:t> as in rain, but now they will be introduced to ay as in day and a-e as in make.</a:t>
            </a:r>
          </a:p>
          <a:p>
            <a:endParaRPr lang="en-GB" dirty="0"/>
          </a:p>
        </p:txBody>
      </p:sp>
    </p:spTree>
    <p:extLst>
      <p:ext uri="{BB962C8B-B14F-4D97-AF65-F5344CB8AC3E}">
        <p14:creationId xmlns:p14="http://schemas.microsoft.com/office/powerpoint/2010/main" val="96602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Vocabulary and Enunciation</a:t>
            </a:r>
            <a:endParaRPr lang="en-GB" b="1" dirty="0"/>
          </a:p>
        </p:txBody>
      </p:sp>
      <p:sp>
        <p:nvSpPr>
          <p:cNvPr id="3" name="Content Placeholder 2"/>
          <p:cNvSpPr>
            <a:spLocks noGrp="1"/>
          </p:cNvSpPr>
          <p:nvPr>
            <p:ph idx="1"/>
          </p:nvPr>
        </p:nvSpPr>
        <p:spPr/>
        <p:txBody>
          <a:bodyPr>
            <a:normAutofit fontScale="92500" lnSpcReduction="20000"/>
          </a:bodyPr>
          <a:lstStyle/>
          <a:p>
            <a:pPr marL="0" indent="0">
              <a:buNone/>
            </a:pPr>
            <a:endParaRPr lang="en-GB" dirty="0" smtClean="0"/>
          </a:p>
          <a:p>
            <a:pPr marL="0" indent="0">
              <a:buNone/>
            </a:pPr>
            <a:r>
              <a:rPr lang="en-GB" dirty="0" smtClean="0"/>
              <a:t>In Reception the children start to learn the related vocabulary.</a:t>
            </a:r>
          </a:p>
          <a:p>
            <a:pPr marL="0" indent="0">
              <a:buNone/>
            </a:pPr>
            <a:endParaRPr lang="en-GB" dirty="0"/>
          </a:p>
          <a:p>
            <a:pPr marL="0" indent="0">
              <a:buNone/>
            </a:pPr>
            <a:r>
              <a:rPr lang="en-GB" b="1" dirty="0" smtClean="0"/>
              <a:t>Segmenting</a:t>
            </a:r>
            <a:r>
              <a:rPr lang="en-GB" dirty="0" smtClean="0"/>
              <a:t> – ‘chopping up’ the word to spell it out.</a:t>
            </a:r>
          </a:p>
          <a:p>
            <a:pPr marL="0" indent="0">
              <a:buNone/>
            </a:pPr>
            <a:r>
              <a:rPr lang="en-GB" b="1" dirty="0" smtClean="0"/>
              <a:t>Blending</a:t>
            </a:r>
            <a:r>
              <a:rPr lang="en-GB" dirty="0" smtClean="0"/>
              <a:t> – merging sounds in order they are written to pronounce the word.</a:t>
            </a:r>
          </a:p>
          <a:p>
            <a:pPr marL="0" indent="0">
              <a:buNone/>
            </a:pPr>
            <a:r>
              <a:rPr lang="en-GB" b="1" dirty="0" smtClean="0"/>
              <a:t>Phonemes</a:t>
            </a:r>
            <a:r>
              <a:rPr lang="en-GB" dirty="0" smtClean="0"/>
              <a:t> – how it sounds</a:t>
            </a:r>
          </a:p>
          <a:p>
            <a:pPr marL="0" indent="0">
              <a:buNone/>
            </a:pPr>
            <a:r>
              <a:rPr lang="en-GB" b="1" dirty="0" smtClean="0"/>
              <a:t>Grapheme</a:t>
            </a:r>
            <a:r>
              <a:rPr lang="en-GB" dirty="0" smtClean="0"/>
              <a:t> – how it looks</a:t>
            </a:r>
          </a:p>
          <a:p>
            <a:pPr marL="0" indent="0">
              <a:buNone/>
            </a:pPr>
            <a:r>
              <a:rPr lang="en-GB" b="1" dirty="0" smtClean="0"/>
              <a:t>Polysyllabic</a:t>
            </a:r>
            <a:r>
              <a:rPr lang="en-GB" dirty="0" smtClean="0"/>
              <a:t> – softest, pondweed, windmill, melting etc.</a:t>
            </a:r>
          </a:p>
          <a:p>
            <a:pPr marL="0" indent="0">
              <a:buNone/>
            </a:pPr>
            <a:r>
              <a:rPr lang="en-GB" b="1" dirty="0" smtClean="0"/>
              <a:t>Adjacent consonants </a:t>
            </a:r>
            <a:r>
              <a:rPr lang="en-GB" dirty="0" smtClean="0"/>
              <a:t>– </a:t>
            </a:r>
            <a:r>
              <a:rPr lang="en-GB" b="1" dirty="0" smtClean="0"/>
              <a:t>gr</a:t>
            </a:r>
            <a:r>
              <a:rPr lang="en-GB" dirty="0" smtClean="0"/>
              <a:t>ab, be</a:t>
            </a:r>
            <a:r>
              <a:rPr lang="en-GB" b="1" dirty="0" smtClean="0"/>
              <a:t>nd</a:t>
            </a:r>
            <a:r>
              <a:rPr lang="en-GB" dirty="0" smtClean="0"/>
              <a:t>, </a:t>
            </a:r>
            <a:r>
              <a:rPr lang="en-GB" b="1" dirty="0" smtClean="0"/>
              <a:t>scr</a:t>
            </a:r>
            <a:r>
              <a:rPr lang="en-GB" dirty="0" smtClean="0"/>
              <a:t>ap etc.</a:t>
            </a:r>
          </a:p>
          <a:p>
            <a:pPr marL="0" indent="0">
              <a:buNone/>
            </a:pPr>
            <a:r>
              <a:rPr lang="en-GB" b="1" dirty="0" smtClean="0"/>
              <a:t>Split digraph </a:t>
            </a:r>
            <a:r>
              <a:rPr lang="en-GB" dirty="0" smtClean="0"/>
              <a:t>– sm</a:t>
            </a:r>
            <a:r>
              <a:rPr lang="en-GB" b="1" dirty="0" smtClean="0"/>
              <a:t>i</a:t>
            </a:r>
            <a:r>
              <a:rPr lang="en-GB" dirty="0" smtClean="0"/>
              <a:t>l</a:t>
            </a:r>
            <a:r>
              <a:rPr lang="en-GB" b="1" dirty="0" smtClean="0"/>
              <a:t>e</a:t>
            </a:r>
            <a:r>
              <a:rPr lang="en-GB" dirty="0" smtClean="0"/>
              <a:t>, s</a:t>
            </a:r>
            <a:r>
              <a:rPr lang="en-GB" b="1" dirty="0" smtClean="0"/>
              <a:t>i</a:t>
            </a:r>
            <a:r>
              <a:rPr lang="en-GB" dirty="0" smtClean="0"/>
              <a:t>d</a:t>
            </a:r>
            <a:r>
              <a:rPr lang="en-GB" b="1" dirty="0" smtClean="0"/>
              <a:t>e</a:t>
            </a:r>
            <a:r>
              <a:rPr lang="en-GB" dirty="0" smtClean="0"/>
              <a:t>, f</a:t>
            </a:r>
            <a:r>
              <a:rPr lang="en-GB" b="1" dirty="0" smtClean="0"/>
              <a:t>u</a:t>
            </a:r>
            <a:r>
              <a:rPr lang="en-GB" dirty="0" smtClean="0"/>
              <a:t>m</a:t>
            </a:r>
            <a:r>
              <a:rPr lang="en-GB" b="1" dirty="0" smtClean="0"/>
              <a:t>e</a:t>
            </a:r>
            <a:r>
              <a:rPr lang="en-GB" dirty="0" smtClean="0"/>
              <a:t>, fl</a:t>
            </a:r>
            <a:r>
              <a:rPr lang="en-GB" b="1" dirty="0" smtClean="0"/>
              <a:t>u</a:t>
            </a:r>
            <a:r>
              <a:rPr lang="en-GB" dirty="0" smtClean="0"/>
              <a:t>t</a:t>
            </a:r>
            <a:r>
              <a:rPr lang="en-GB" b="1" dirty="0" smtClean="0"/>
              <a:t>e</a:t>
            </a:r>
            <a:r>
              <a:rPr lang="en-GB" dirty="0" smtClean="0"/>
              <a:t> etc.</a:t>
            </a:r>
          </a:p>
        </p:txBody>
      </p:sp>
    </p:spTree>
    <p:extLst>
      <p:ext uri="{BB962C8B-B14F-4D97-AF65-F5344CB8AC3E}">
        <p14:creationId xmlns:p14="http://schemas.microsoft.com/office/powerpoint/2010/main" val="388904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82751"/>
            <a:ext cx="10515600" cy="4794212"/>
          </a:xfrm>
        </p:spPr>
        <p:txBody>
          <a:bodyPr/>
          <a:lstStyle/>
          <a:p>
            <a:pPr marL="0" indent="0">
              <a:buNone/>
            </a:pPr>
            <a:r>
              <a:rPr lang="en-GB" dirty="0" smtClean="0"/>
              <a:t>Digraphs – 2 letters that make a sound</a:t>
            </a:r>
          </a:p>
          <a:p>
            <a:pPr marL="0" indent="0">
              <a:buNone/>
            </a:pPr>
            <a:endParaRPr lang="en-GB" dirty="0"/>
          </a:p>
          <a:p>
            <a:pPr marL="0" indent="0">
              <a:buNone/>
            </a:pPr>
            <a:r>
              <a:rPr lang="en-GB" dirty="0" smtClean="0"/>
              <a:t>		</a:t>
            </a:r>
            <a:r>
              <a:rPr lang="en-GB" dirty="0" err="1" smtClean="0"/>
              <a:t>ll</a:t>
            </a:r>
            <a:r>
              <a:rPr lang="en-GB" dirty="0" smtClean="0"/>
              <a:t>		</a:t>
            </a:r>
            <a:r>
              <a:rPr lang="en-GB" dirty="0" err="1" smtClean="0"/>
              <a:t>ss</a:t>
            </a:r>
            <a:r>
              <a:rPr lang="en-GB" dirty="0" smtClean="0"/>
              <a:t>		</a:t>
            </a:r>
            <a:r>
              <a:rPr lang="en-GB" dirty="0" err="1" smtClean="0"/>
              <a:t>zz</a:t>
            </a:r>
            <a:r>
              <a:rPr lang="en-GB" dirty="0" smtClean="0"/>
              <a:t>		</a:t>
            </a:r>
            <a:r>
              <a:rPr lang="en-GB" dirty="0" err="1" smtClean="0"/>
              <a:t>oa</a:t>
            </a:r>
            <a:r>
              <a:rPr lang="en-GB" dirty="0" smtClean="0"/>
              <a:t>		</a:t>
            </a:r>
            <a:r>
              <a:rPr lang="en-GB" dirty="0" err="1" smtClean="0"/>
              <a:t>ai</a:t>
            </a:r>
            <a:endParaRPr lang="en-GB" dirty="0" smtClean="0"/>
          </a:p>
          <a:p>
            <a:pPr marL="0" indent="0">
              <a:buNone/>
            </a:pPr>
            <a:endParaRPr lang="en-GB" dirty="0"/>
          </a:p>
          <a:p>
            <a:pPr marL="0" indent="0">
              <a:buNone/>
            </a:pPr>
            <a:r>
              <a:rPr lang="en-GB" dirty="0" err="1" smtClean="0"/>
              <a:t>Trigraphs</a:t>
            </a:r>
            <a:r>
              <a:rPr lang="en-GB" dirty="0" smtClean="0"/>
              <a:t> – 3 letters that make 1 sound</a:t>
            </a:r>
          </a:p>
          <a:p>
            <a:pPr marL="0" indent="0">
              <a:buNone/>
            </a:pPr>
            <a:endParaRPr lang="en-GB" dirty="0"/>
          </a:p>
          <a:p>
            <a:pPr marL="0" indent="0">
              <a:buNone/>
            </a:pPr>
            <a:r>
              <a:rPr lang="en-GB" dirty="0" smtClean="0"/>
              <a:t>		</a:t>
            </a:r>
            <a:r>
              <a:rPr lang="en-GB" dirty="0" err="1" smtClean="0"/>
              <a:t>igh</a:t>
            </a:r>
            <a:r>
              <a:rPr lang="en-GB" dirty="0" smtClean="0"/>
              <a:t>		ear		</a:t>
            </a:r>
            <a:r>
              <a:rPr lang="en-GB" dirty="0" err="1" smtClean="0"/>
              <a:t>ure</a:t>
            </a:r>
            <a:r>
              <a:rPr lang="en-GB" dirty="0" smtClean="0"/>
              <a:t>		air</a:t>
            </a:r>
            <a:endParaRPr lang="en-GB" dirty="0"/>
          </a:p>
        </p:txBody>
      </p:sp>
    </p:spTree>
    <p:extLst>
      <p:ext uri="{BB962C8B-B14F-4D97-AF65-F5344CB8AC3E}">
        <p14:creationId xmlns:p14="http://schemas.microsoft.com/office/powerpoint/2010/main" val="6564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Enunciation</a:t>
            </a:r>
            <a:br>
              <a:rPr lang="en-GB" b="1" dirty="0" smtClean="0"/>
            </a:br>
            <a:endParaRPr lang="en-GB" b="1"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t>There are 44 phonemes and saying them correctly is extremely important. The way we say them may well be different from when you were at school. We say the shortest form of the sound.</a:t>
            </a:r>
          </a:p>
          <a:p>
            <a:pPr marL="0" indent="0">
              <a:buNone/>
            </a:pPr>
            <a:endParaRPr lang="en-GB" dirty="0"/>
          </a:p>
          <a:p>
            <a:pPr marL="0" indent="0">
              <a:buNone/>
            </a:pPr>
            <a:r>
              <a:rPr lang="en-GB" dirty="0" smtClean="0"/>
              <a:t>		</a:t>
            </a:r>
            <a:r>
              <a:rPr lang="en-GB" sz="5400" dirty="0" smtClean="0"/>
              <a:t>m		t		c		p</a:t>
            </a:r>
            <a:endParaRPr lang="en-GB" sz="5400" dirty="0"/>
          </a:p>
        </p:txBody>
      </p:sp>
    </p:spTree>
    <p:extLst>
      <p:ext uri="{BB962C8B-B14F-4D97-AF65-F5344CB8AC3E}">
        <p14:creationId xmlns:p14="http://schemas.microsoft.com/office/powerpoint/2010/main" val="1736536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Year 1 Phonics Screening </a:t>
            </a:r>
            <a:endParaRPr lang="en-GB" b="1" dirty="0"/>
          </a:p>
        </p:txBody>
      </p:sp>
      <p:sp>
        <p:nvSpPr>
          <p:cNvPr id="4" name="Content Placeholder 3"/>
          <p:cNvSpPr>
            <a:spLocks noGrp="1"/>
          </p:cNvSpPr>
          <p:nvPr>
            <p:ph idx="1"/>
          </p:nvPr>
        </p:nvSpPr>
        <p:spPr/>
        <p:txBody>
          <a:bodyPr>
            <a:normAutofit lnSpcReduction="10000"/>
          </a:bodyPr>
          <a:lstStyle/>
          <a:p>
            <a:r>
              <a:rPr lang="en-GB" dirty="0"/>
              <a:t>The Phonics Screening Check is meant to show how well your child can use the phonics skills they’ve learned up to the end of Year 1, and to identify students who need extra phonics help. The Department for Education defines the checks as “short, light-touch assessments” that </a:t>
            </a:r>
            <a:r>
              <a:rPr lang="en-GB" dirty="0" smtClean="0"/>
              <a:t>take </a:t>
            </a:r>
            <a:r>
              <a:rPr lang="en-GB" dirty="0"/>
              <a:t>about four to nine minutes to complete</a:t>
            </a:r>
            <a:r>
              <a:rPr lang="en-GB" dirty="0" smtClean="0"/>
              <a:t>.</a:t>
            </a:r>
            <a:r>
              <a:rPr lang="en-GB" dirty="0"/>
              <a:t> </a:t>
            </a:r>
            <a:endParaRPr lang="en-GB" dirty="0" smtClean="0"/>
          </a:p>
          <a:p>
            <a:r>
              <a:rPr lang="en-GB" dirty="0" smtClean="0"/>
              <a:t>The </a:t>
            </a:r>
            <a:r>
              <a:rPr lang="en-GB" dirty="0"/>
              <a:t>checks consist of </a:t>
            </a:r>
            <a:r>
              <a:rPr lang="en-GB" b="1" dirty="0"/>
              <a:t>40 words and non-words</a:t>
            </a:r>
            <a:r>
              <a:rPr lang="en-GB" dirty="0"/>
              <a:t> that your child will be asked to read one-on-one with a teacher. Non-words (or nonsense words, or pseudo words) are a collection of letters that will follow phonics rules your child has been taught, but don’t mean anything – your child will need to read these with the correct sounds to show that they understand the phonics rules behind them</a:t>
            </a:r>
            <a:r>
              <a:rPr lang="en-GB" dirty="0" smtClean="0"/>
              <a:t>.</a:t>
            </a:r>
          </a:p>
          <a:p>
            <a:endParaRPr lang="en-GB" dirty="0"/>
          </a:p>
          <a:p>
            <a:pPr marL="0" indent="0">
              <a:buNone/>
            </a:pPr>
            <a:endParaRPr lang="en-GB" dirty="0" smtClean="0"/>
          </a:p>
          <a:p>
            <a:endParaRPr lang="en-GB" dirty="0"/>
          </a:p>
        </p:txBody>
      </p:sp>
    </p:spTree>
    <p:extLst>
      <p:ext uri="{BB962C8B-B14F-4D97-AF65-F5344CB8AC3E}">
        <p14:creationId xmlns:p14="http://schemas.microsoft.com/office/powerpoint/2010/main" val="2166283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context of ‘alien word’ is often used</a:t>
            </a:r>
          </a:p>
        </p:txBody>
      </p:sp>
      <p:pic>
        <p:nvPicPr>
          <p:cNvPr id="4098" name="Picture 2" descr="Image result for images of aliens for childre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04268" y="1690688"/>
            <a:ext cx="3400502" cy="18347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flipH="1">
            <a:off x="3356517" y="4304371"/>
            <a:ext cx="6556917" cy="1754326"/>
          </a:xfrm>
          <a:prstGeom prst="rect">
            <a:avLst/>
          </a:prstGeom>
          <a:noFill/>
        </p:spPr>
        <p:txBody>
          <a:bodyPr wrap="square" rtlCol="0">
            <a:spAutoFit/>
          </a:bodyPr>
          <a:lstStyle/>
          <a:p>
            <a:r>
              <a:rPr lang="en-GB" sz="5400" dirty="0" err="1"/>
              <a:t>t</a:t>
            </a:r>
            <a:r>
              <a:rPr lang="en-GB" sz="5400" dirty="0" err="1" smtClean="0"/>
              <a:t>hrand</a:t>
            </a:r>
            <a:r>
              <a:rPr lang="en-GB" sz="5400" dirty="0" smtClean="0"/>
              <a:t>		</a:t>
            </a:r>
            <a:r>
              <a:rPr lang="en-GB" sz="5400" dirty="0" err="1" smtClean="0"/>
              <a:t>shrowb</a:t>
            </a:r>
            <a:r>
              <a:rPr lang="en-GB" sz="5400" dirty="0" smtClean="0"/>
              <a:t>		</a:t>
            </a:r>
            <a:r>
              <a:rPr lang="en-GB" sz="5400" dirty="0" err="1" smtClean="0"/>
              <a:t>groang</a:t>
            </a:r>
            <a:endParaRPr lang="en-GB" sz="5400" dirty="0"/>
          </a:p>
        </p:txBody>
      </p:sp>
    </p:spTree>
    <p:extLst>
      <p:ext uri="{BB962C8B-B14F-4D97-AF65-F5344CB8AC3E}">
        <p14:creationId xmlns:p14="http://schemas.microsoft.com/office/powerpoint/2010/main" val="99701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 at home?</a:t>
            </a:r>
            <a:endParaRPr lang="en-GB" dirty="0"/>
          </a:p>
        </p:txBody>
      </p:sp>
      <p:sp>
        <p:nvSpPr>
          <p:cNvPr id="3" name="Content Placeholder 2"/>
          <p:cNvSpPr>
            <a:spLocks noGrp="1"/>
          </p:cNvSpPr>
          <p:nvPr>
            <p:ph idx="1"/>
          </p:nvPr>
        </p:nvSpPr>
        <p:spPr/>
        <p:txBody>
          <a:bodyPr>
            <a:normAutofit lnSpcReduction="10000"/>
          </a:bodyPr>
          <a:lstStyle/>
          <a:p>
            <a:r>
              <a:rPr lang="en-GB" dirty="0" smtClean="0"/>
              <a:t>Regular flashcard rapid recall and reading at home is so important in building confidence and fluency.</a:t>
            </a:r>
          </a:p>
          <a:p>
            <a:endParaRPr lang="en-GB" dirty="0"/>
          </a:p>
          <a:p>
            <a:pPr marL="0" indent="0">
              <a:buNone/>
            </a:pPr>
            <a:r>
              <a:rPr lang="en-GB" dirty="0" smtClean="0"/>
              <a:t>Encourage them to:</a:t>
            </a:r>
          </a:p>
          <a:p>
            <a:r>
              <a:rPr lang="en-GB" dirty="0" smtClean="0"/>
              <a:t>Sound out</a:t>
            </a:r>
          </a:p>
          <a:p>
            <a:r>
              <a:rPr lang="en-GB" dirty="0" smtClean="0"/>
              <a:t>Re-read to check it makes sense</a:t>
            </a:r>
          </a:p>
          <a:p>
            <a:r>
              <a:rPr lang="en-GB" dirty="0" smtClean="0"/>
              <a:t>Use pictures for clues</a:t>
            </a:r>
          </a:p>
          <a:p>
            <a:r>
              <a:rPr lang="en-GB" dirty="0" smtClean="0"/>
              <a:t>Ask questions about the book</a:t>
            </a:r>
          </a:p>
          <a:p>
            <a:r>
              <a:rPr lang="en-GB" dirty="0" smtClean="0"/>
              <a:t>And most importantly ENJOY READING!</a:t>
            </a:r>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1439" y="2775841"/>
            <a:ext cx="4553569" cy="3401122"/>
          </a:xfrm>
          <a:prstGeom prst="rect">
            <a:avLst/>
          </a:prstGeom>
        </p:spPr>
      </p:pic>
    </p:spTree>
    <p:extLst>
      <p:ext uri="{BB962C8B-B14F-4D97-AF65-F5344CB8AC3E}">
        <p14:creationId xmlns:p14="http://schemas.microsoft.com/office/powerpoint/2010/main" val="1027202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website addresses and apps</a:t>
            </a:r>
            <a:endParaRPr lang="en-GB" dirty="0"/>
          </a:p>
        </p:txBody>
      </p:sp>
      <p:sp>
        <p:nvSpPr>
          <p:cNvPr id="3" name="Content Placeholder 2"/>
          <p:cNvSpPr>
            <a:spLocks noGrp="1"/>
          </p:cNvSpPr>
          <p:nvPr>
            <p:ph idx="1"/>
          </p:nvPr>
        </p:nvSpPr>
        <p:spPr/>
        <p:txBody>
          <a:bodyPr/>
          <a:lstStyle/>
          <a:p>
            <a:pPr marL="0" indent="0">
              <a:buNone/>
            </a:pPr>
            <a:endParaRPr lang="en-GB" sz="4400" dirty="0" smtClean="0">
              <a:hlinkClick r:id="rId2"/>
            </a:endParaRPr>
          </a:p>
          <a:p>
            <a:pPr marL="0" indent="0">
              <a:buNone/>
            </a:pPr>
            <a:endParaRPr lang="en-GB" sz="4400" dirty="0">
              <a:hlinkClick r:id="rId2"/>
            </a:endParaRPr>
          </a:p>
          <a:p>
            <a:pPr marL="0" indent="0">
              <a:buNone/>
            </a:pPr>
            <a:r>
              <a:rPr lang="en-GB" sz="4400" dirty="0" smtClean="0">
                <a:hlinkClick r:id="rId2"/>
              </a:rPr>
              <a:t>www.phonicsplay.co.uk</a:t>
            </a:r>
            <a:endParaRPr lang="en-GB" sz="4400" dirty="0" smtClean="0"/>
          </a:p>
          <a:p>
            <a:pPr marL="0" indent="0">
              <a:buNone/>
            </a:pPr>
            <a:r>
              <a:rPr lang="en-GB" sz="4400" dirty="0" smtClean="0">
                <a:hlinkClick r:id="rId3"/>
              </a:rPr>
              <a:t>www.twinkl.co.uk</a:t>
            </a:r>
            <a:endParaRPr lang="en-GB" sz="4400" dirty="0" smtClean="0"/>
          </a:p>
          <a:p>
            <a:pPr marL="0" indent="0">
              <a:buNone/>
            </a:pPr>
            <a:r>
              <a:rPr lang="en-GB" sz="4400" dirty="0" smtClean="0">
                <a:hlinkClick r:id="rId4"/>
              </a:rPr>
              <a:t>www.oxfordowl.co.uk</a:t>
            </a:r>
            <a:endParaRPr lang="en-GB" sz="4400" dirty="0" smtClean="0"/>
          </a:p>
          <a:p>
            <a:pPr marL="0" indent="0">
              <a:buNone/>
            </a:pPr>
            <a:endParaRPr lang="en-GB" dirty="0"/>
          </a:p>
        </p:txBody>
      </p:sp>
    </p:spTree>
    <p:extLst>
      <p:ext uri="{BB962C8B-B14F-4D97-AF65-F5344CB8AC3E}">
        <p14:creationId xmlns:p14="http://schemas.microsoft.com/office/powerpoint/2010/main" val="180970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dirty="0" smtClean="0"/>
              <a:t/>
            </a:r>
            <a:br>
              <a:rPr lang="en-GB" dirty="0" smtClean="0"/>
            </a:b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479503" y="904527"/>
            <a:ext cx="10695877" cy="5239795"/>
          </a:xfrm>
        </p:spPr>
        <p:txBody>
          <a:bodyPr/>
          <a:lstStyle/>
          <a:p>
            <a:r>
              <a:rPr lang="en-GB" sz="4800" dirty="0" smtClean="0"/>
              <a:t>What is synthetic phonics?</a:t>
            </a:r>
          </a:p>
          <a:p>
            <a:r>
              <a:rPr lang="en-GB" sz="4800" dirty="0" smtClean="0"/>
              <a:t>Why do we teach phonics?</a:t>
            </a:r>
          </a:p>
          <a:p>
            <a:r>
              <a:rPr lang="en-GB" sz="4800" dirty="0" smtClean="0"/>
              <a:t>How it is taught in school</a:t>
            </a:r>
          </a:p>
          <a:p>
            <a:r>
              <a:rPr lang="en-GB" sz="4800" dirty="0" smtClean="0"/>
              <a:t>Phonetic vocabulary and </a:t>
            </a:r>
          </a:p>
          <a:p>
            <a:pPr marL="0" indent="0">
              <a:buNone/>
            </a:pPr>
            <a:r>
              <a:rPr lang="en-GB" sz="4800" dirty="0"/>
              <a:t> </a:t>
            </a:r>
            <a:r>
              <a:rPr lang="en-GB" sz="4800" dirty="0" smtClean="0"/>
              <a:t>enunciation</a:t>
            </a:r>
          </a:p>
          <a:p>
            <a:r>
              <a:rPr lang="en-GB" sz="4800" dirty="0" smtClean="0"/>
              <a:t>How you can help at home</a:t>
            </a:r>
          </a:p>
          <a:p>
            <a:endParaRPr lang="en-GB" dirty="0" smtClean="0"/>
          </a:p>
          <a:p>
            <a:endParaRPr lang="en-GB" dirty="0" smtClean="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5468" y="1417483"/>
            <a:ext cx="3288332" cy="3288332"/>
          </a:xfrm>
          <a:prstGeom prst="rect">
            <a:avLst/>
          </a:prstGeom>
        </p:spPr>
      </p:pic>
    </p:spTree>
    <p:extLst>
      <p:ext uri="{BB962C8B-B14F-4D97-AF65-F5344CB8AC3E}">
        <p14:creationId xmlns:p14="http://schemas.microsoft.com/office/powerpoint/2010/main" val="1025148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0009"/>
            <a:ext cx="10515600" cy="1325563"/>
          </a:xfrm>
        </p:spPr>
        <p:txBody>
          <a:bodyPr/>
          <a:lstStyle/>
          <a:p>
            <a:r>
              <a:rPr lang="en-GB" dirty="0" smtClean="0"/>
              <a:t>What is synthetic phonics?</a:t>
            </a:r>
            <a:endParaRPr lang="en-GB" dirty="0"/>
          </a:p>
        </p:txBody>
      </p:sp>
      <p:sp>
        <p:nvSpPr>
          <p:cNvPr id="3" name="Content Placeholder 2"/>
          <p:cNvSpPr>
            <a:spLocks noGrp="1"/>
          </p:cNvSpPr>
          <p:nvPr>
            <p:ph idx="1"/>
          </p:nvPr>
        </p:nvSpPr>
        <p:spPr>
          <a:xfrm>
            <a:off x="838200" y="2587083"/>
            <a:ext cx="10515600" cy="3589880"/>
          </a:xfrm>
        </p:spPr>
        <p:txBody>
          <a:bodyPr>
            <a:normAutofit fontScale="92500" lnSpcReduction="10000"/>
          </a:bodyPr>
          <a:lstStyle/>
          <a:p>
            <a:pPr marL="0" indent="0">
              <a:buNone/>
            </a:pPr>
            <a:r>
              <a:rPr lang="en-GB" dirty="0" smtClean="0"/>
              <a:t>Synthetic phonics focuses on the sounds in words. The emphasis on phonics teaching came through a government initiative over ten years ago to improve reading, writing and spelling.</a:t>
            </a:r>
          </a:p>
          <a:p>
            <a:pPr marL="0" indent="0">
              <a:buNone/>
            </a:pPr>
            <a:endParaRPr lang="en-GB" dirty="0"/>
          </a:p>
          <a:p>
            <a:pPr marL="0" indent="0">
              <a:buNone/>
            </a:pPr>
            <a:r>
              <a:rPr lang="en-GB" dirty="0" smtClean="0"/>
              <a:t>Historically there had been an emphasis on children learning words by rote, familiarising themselves with the whole word using flashcards.</a:t>
            </a:r>
          </a:p>
          <a:p>
            <a:pPr marL="0" indent="0">
              <a:buNone/>
            </a:pPr>
            <a:endParaRPr lang="en-GB" dirty="0"/>
          </a:p>
          <a:p>
            <a:pPr marL="0" indent="0">
              <a:buNone/>
            </a:pPr>
            <a:r>
              <a:rPr lang="en-GB" dirty="0" smtClean="0"/>
              <a:t>By using the synthetic phonics approach, children learn the individual sounds in words and learn to read and spell using this knowledge.</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141" y="288483"/>
            <a:ext cx="2928168" cy="2187088"/>
          </a:xfrm>
          <a:prstGeom prst="rect">
            <a:avLst/>
          </a:prstGeom>
        </p:spPr>
      </p:pic>
    </p:spTree>
    <p:extLst>
      <p:ext uri="{BB962C8B-B14F-4D97-AF65-F5344CB8AC3E}">
        <p14:creationId xmlns:p14="http://schemas.microsoft.com/office/powerpoint/2010/main" val="23758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2083"/>
            <a:ext cx="10515600" cy="1325563"/>
          </a:xfrm>
        </p:spPr>
        <p:txBody>
          <a:bodyPr/>
          <a:lstStyle/>
          <a:p>
            <a:r>
              <a:rPr lang="en-GB" dirty="0" smtClean="0"/>
              <a:t>Why teach phonics?</a:t>
            </a:r>
            <a:endParaRPr lang="en-GB" dirty="0"/>
          </a:p>
        </p:txBody>
      </p:sp>
      <p:sp>
        <p:nvSpPr>
          <p:cNvPr id="3" name="Content Placeholder 2"/>
          <p:cNvSpPr>
            <a:spLocks noGrp="1"/>
          </p:cNvSpPr>
          <p:nvPr>
            <p:ph idx="1"/>
          </p:nvPr>
        </p:nvSpPr>
        <p:spPr>
          <a:xfrm>
            <a:off x="325244" y="2974200"/>
            <a:ext cx="10515600" cy="4351338"/>
          </a:xfrm>
        </p:spPr>
        <p:txBody>
          <a:bodyPr/>
          <a:lstStyle/>
          <a:p>
            <a:r>
              <a:rPr lang="en-GB" dirty="0" smtClean="0"/>
              <a:t>The ability to read and write is a vital skill for all children, paving the way for an enjoyable and successful school experience.</a:t>
            </a:r>
          </a:p>
          <a:p>
            <a:r>
              <a:rPr lang="en-GB" dirty="0" smtClean="0"/>
              <a:t>Phonics in the Early Years setting and in Key Stage 1 lays the foundations for a child’s ability to be a confident and proficient reading and speller throughout their school life and beyond.</a:t>
            </a:r>
          </a:p>
          <a:p>
            <a:r>
              <a:rPr lang="en-GB" dirty="0" smtClean="0"/>
              <a:t>The careful teaching of phonics and careful assessment can readily identify barriers to learning in those children who show slow progress through the phases.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1385" y="251062"/>
            <a:ext cx="3445727" cy="2573661"/>
          </a:xfrm>
          <a:prstGeom prst="rect">
            <a:avLst/>
          </a:prstGeom>
        </p:spPr>
      </p:pic>
    </p:spTree>
    <p:extLst>
      <p:ext uri="{BB962C8B-B14F-4D97-AF65-F5344CB8AC3E}">
        <p14:creationId xmlns:p14="http://schemas.microsoft.com/office/powerpoint/2010/main" val="212883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r>
            <a:br>
              <a:rPr lang="en-GB" dirty="0" smtClean="0"/>
            </a:br>
            <a:r>
              <a:rPr lang="en-GB" dirty="0" smtClean="0"/>
              <a:t>How is synthetic phonics taught in school?</a:t>
            </a:r>
            <a:endParaRPr lang="en-GB" dirty="0"/>
          </a:p>
        </p:txBody>
      </p:sp>
      <p:sp>
        <p:nvSpPr>
          <p:cNvPr id="3" name="Content Placeholder 2"/>
          <p:cNvSpPr>
            <a:spLocks noGrp="1"/>
          </p:cNvSpPr>
          <p:nvPr>
            <p:ph idx="1"/>
          </p:nvPr>
        </p:nvSpPr>
        <p:spPr>
          <a:xfrm>
            <a:off x="838200" y="1825624"/>
            <a:ext cx="10515600" cy="4853955"/>
          </a:xfrm>
        </p:spPr>
        <p:txBody>
          <a:bodyPr/>
          <a:lstStyle/>
          <a:p>
            <a:pPr marL="0" indent="0">
              <a:buNone/>
            </a:pPr>
            <a:endParaRPr lang="en-GB" dirty="0" smtClean="0"/>
          </a:p>
          <a:p>
            <a:pPr marL="0" indent="0">
              <a:buNone/>
            </a:pPr>
            <a:endParaRPr lang="en-GB" dirty="0"/>
          </a:p>
          <a:p>
            <a:pPr marL="0" indent="0">
              <a:buNone/>
            </a:pPr>
            <a:r>
              <a:rPr lang="en-GB" dirty="0" smtClean="0"/>
              <a:t>We follow a phonetic programme called ‘Letters and Sounds’ and use ‘Jolly Phonics’ in Reception to introduce the first sounds, using songs and actions.</a:t>
            </a:r>
          </a:p>
          <a:p>
            <a:pPr marL="0" indent="0">
              <a:buNone/>
            </a:pPr>
            <a:r>
              <a:rPr lang="en-GB" dirty="0" smtClean="0"/>
              <a:t>Phonics is taught in a series of six phases with each phase building on the skills and knowledge of previous learning. Children are given time to practise and rapidly expand their ability to read and spell words. They are taught to read and spell ‘tricky words’ which are words with spellings that are unusual.   </a:t>
            </a:r>
          </a:p>
          <a:p>
            <a:pPr marL="0" indent="0">
              <a:buNone/>
            </a:pPr>
            <a:endParaRPr lang="en-GB" b="1" u="sng" dirty="0" smtClean="0"/>
          </a:p>
          <a:p>
            <a:pPr marL="0" indent="0">
              <a:buNone/>
            </a:pPr>
            <a:endParaRPr lang="en-GB" dirty="0"/>
          </a:p>
        </p:txBody>
      </p:sp>
      <p:sp>
        <p:nvSpPr>
          <p:cNvPr id="4" name="AutoShape 2" descr="Image result for images of letters and sou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Image result for images of letters and sou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403814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Phase 1</a:t>
            </a:r>
            <a:endParaRPr lang="en-GB" b="1" dirty="0"/>
          </a:p>
        </p:txBody>
      </p:sp>
      <p:sp>
        <p:nvSpPr>
          <p:cNvPr id="3" name="Content Placeholder 2"/>
          <p:cNvSpPr>
            <a:spLocks noGrp="1"/>
          </p:cNvSpPr>
          <p:nvPr>
            <p:ph idx="1"/>
          </p:nvPr>
        </p:nvSpPr>
        <p:spPr/>
        <p:txBody>
          <a:bodyPr/>
          <a:lstStyle/>
          <a:p>
            <a:pPr marL="0" indent="0">
              <a:buNone/>
            </a:pPr>
            <a:r>
              <a:rPr lang="en-GB" sz="3600" dirty="0" smtClean="0"/>
              <a:t>This is </a:t>
            </a:r>
            <a:r>
              <a:rPr lang="en-GB" sz="3600" dirty="0"/>
              <a:t>taught in Nursery and promotes good listening and speaking  skills, with an emphasis on rhyme and alliteration.</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13682" y="2966224"/>
            <a:ext cx="2906820" cy="389177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4683" y="3417081"/>
            <a:ext cx="4479346" cy="3345684"/>
          </a:xfrm>
          <a:prstGeom prst="rect">
            <a:avLst/>
          </a:prstGeom>
        </p:spPr>
      </p:pic>
    </p:spTree>
    <p:extLst>
      <p:ext uri="{BB962C8B-B14F-4D97-AF65-F5344CB8AC3E}">
        <p14:creationId xmlns:p14="http://schemas.microsoft.com/office/powerpoint/2010/main" val="197947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Phase 2</a:t>
            </a:r>
            <a:endParaRPr lang="en-GB" b="1" dirty="0"/>
          </a:p>
        </p:txBody>
      </p:sp>
      <p:sp>
        <p:nvSpPr>
          <p:cNvPr id="3" name="Content Placeholder 2"/>
          <p:cNvSpPr>
            <a:spLocks noGrp="1"/>
          </p:cNvSpPr>
          <p:nvPr>
            <p:ph idx="1"/>
          </p:nvPr>
        </p:nvSpPr>
        <p:spPr/>
        <p:txBody>
          <a:bodyPr/>
          <a:lstStyle/>
          <a:p>
            <a:pPr marL="0" indent="0">
              <a:buNone/>
            </a:pPr>
            <a:r>
              <a:rPr lang="en-GB" sz="3600" dirty="0"/>
              <a:t>Phase 2 is taught in Reception and introduces the first 19 letters and sounds and red tricky words. The emphasis at this phase is to blend and </a:t>
            </a:r>
            <a:r>
              <a:rPr lang="en-GB" sz="3600" dirty="0" smtClean="0"/>
              <a:t>segment.</a:t>
            </a:r>
          </a:p>
          <a:p>
            <a:endParaRPr lang="en-GB" dirty="0"/>
          </a:p>
          <a:p>
            <a:pPr marL="0" indent="0">
              <a:buNone/>
            </a:pPr>
            <a:endParaRPr lang="en-GB" dirty="0" smtClean="0"/>
          </a:p>
          <a:p>
            <a:pPr marL="0" indent="0">
              <a:buNone/>
            </a:pPr>
            <a:r>
              <a:rPr lang="en-GB" dirty="0"/>
              <a:t> </a:t>
            </a:r>
            <a:r>
              <a:rPr lang="en-GB" dirty="0" smtClean="0"/>
              <a:t> c-a-t			</a:t>
            </a:r>
            <a:r>
              <a:rPr lang="en-GB" dirty="0" err="1" smtClean="0"/>
              <a:t>sh</a:t>
            </a:r>
            <a:r>
              <a:rPr lang="en-GB" dirty="0" smtClean="0"/>
              <a:t>-</a:t>
            </a:r>
            <a:r>
              <a:rPr lang="en-GB" dirty="0" err="1" smtClean="0"/>
              <a:t>ee</a:t>
            </a:r>
            <a:r>
              <a:rPr lang="en-GB" dirty="0" smtClean="0"/>
              <a:t>-p		w-e-t		</a:t>
            </a:r>
            <a:r>
              <a:rPr lang="en-GB" dirty="0" err="1" smtClean="0"/>
              <a:t>ch</a:t>
            </a:r>
            <a:r>
              <a:rPr lang="en-GB" dirty="0" smtClean="0"/>
              <a:t>-</a:t>
            </a:r>
            <a:r>
              <a:rPr lang="en-GB" dirty="0" err="1" smtClean="0"/>
              <a:t>i</a:t>
            </a:r>
            <a:r>
              <a:rPr lang="en-GB" dirty="0" smtClean="0"/>
              <a:t>-m-p</a:t>
            </a:r>
          </a:p>
          <a:p>
            <a:pPr marL="0" indent="0">
              <a:buNone/>
            </a:pPr>
            <a:endParaRPr lang="en-GB" dirty="0"/>
          </a:p>
          <a:p>
            <a:pPr marL="0" indent="0" algn="ctr">
              <a:buNone/>
            </a:pPr>
            <a:r>
              <a:rPr lang="en-GB" dirty="0" smtClean="0"/>
              <a:t>       </a:t>
            </a:r>
            <a:r>
              <a:rPr lang="en-GB" b="1" dirty="0" smtClean="0">
                <a:solidFill>
                  <a:srgbClr val="FF0000"/>
                </a:solidFill>
              </a:rPr>
              <a:t>and	no	go	the	to</a:t>
            </a:r>
            <a:r>
              <a:rPr lang="en-GB" dirty="0" smtClean="0"/>
              <a:t>		</a:t>
            </a:r>
            <a:endParaRPr lang="en-GB" dirty="0"/>
          </a:p>
          <a:p>
            <a:endParaRPr lang="en-GB" dirty="0"/>
          </a:p>
        </p:txBody>
      </p:sp>
    </p:spTree>
    <p:extLst>
      <p:ext uri="{BB962C8B-B14F-4D97-AF65-F5344CB8AC3E}">
        <p14:creationId xmlns:p14="http://schemas.microsoft.com/office/powerpoint/2010/main" val="365972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Phase 3</a:t>
            </a:r>
            <a:endParaRPr lang="en-GB" b="1" dirty="0"/>
          </a:p>
        </p:txBody>
      </p:sp>
      <p:sp>
        <p:nvSpPr>
          <p:cNvPr id="3" name="Content Placeholder 2"/>
          <p:cNvSpPr>
            <a:spLocks noGrp="1"/>
          </p:cNvSpPr>
          <p:nvPr>
            <p:ph idx="1"/>
          </p:nvPr>
        </p:nvSpPr>
        <p:spPr/>
        <p:txBody>
          <a:bodyPr/>
          <a:lstStyle/>
          <a:p>
            <a:pPr marL="0" indent="0">
              <a:buNone/>
            </a:pPr>
            <a:r>
              <a:rPr lang="en-GB" dirty="0" smtClean="0"/>
              <a:t>Next 25 letters and sounds with continued emphasis on confident blending and segmenting. Introduction of middle vowel sounds.</a:t>
            </a:r>
          </a:p>
          <a:p>
            <a:pPr marL="0" indent="0">
              <a:buNone/>
            </a:pPr>
            <a:endParaRPr lang="en-GB" dirty="0"/>
          </a:p>
          <a:p>
            <a:pPr marL="0" indent="0">
              <a:buNone/>
            </a:pPr>
            <a:r>
              <a:rPr lang="en-GB" dirty="0" smtClean="0"/>
              <a:t>w-</a:t>
            </a:r>
            <a:r>
              <a:rPr lang="en-GB" dirty="0" err="1" smtClean="0"/>
              <a:t>ai</a:t>
            </a:r>
            <a:r>
              <a:rPr lang="en-GB" dirty="0" smtClean="0"/>
              <a:t>-t			</a:t>
            </a:r>
            <a:r>
              <a:rPr lang="en-GB" dirty="0" err="1" smtClean="0"/>
              <a:t>sh</a:t>
            </a:r>
            <a:r>
              <a:rPr lang="en-GB" dirty="0" smtClean="0"/>
              <a:t>-</a:t>
            </a:r>
            <a:r>
              <a:rPr lang="en-GB" dirty="0" err="1" smtClean="0"/>
              <a:t>ee</a:t>
            </a:r>
            <a:r>
              <a:rPr lang="en-GB" dirty="0" smtClean="0"/>
              <a:t>-t		f-</a:t>
            </a:r>
            <a:r>
              <a:rPr lang="en-GB" dirty="0" err="1" smtClean="0"/>
              <a:t>oo</a:t>
            </a:r>
            <a:r>
              <a:rPr lang="en-GB" dirty="0" smtClean="0"/>
              <a:t>-d			f-oi-l	</a:t>
            </a:r>
          </a:p>
          <a:p>
            <a:pPr marL="0" indent="0">
              <a:buNone/>
            </a:pPr>
            <a:endParaRPr lang="en-GB" dirty="0"/>
          </a:p>
          <a:p>
            <a:pPr marL="0" indent="0">
              <a:buNone/>
            </a:pPr>
            <a:endParaRPr lang="en-GB" dirty="0" smtClean="0"/>
          </a:p>
          <a:p>
            <a:pPr marL="0" indent="0" algn="ctr">
              <a:buNone/>
            </a:pPr>
            <a:r>
              <a:rPr lang="en-GB" b="1" dirty="0">
                <a:solidFill>
                  <a:srgbClr val="FF0000"/>
                </a:solidFill>
              </a:rPr>
              <a:t>y</a:t>
            </a:r>
            <a:r>
              <a:rPr lang="en-GB" b="1" dirty="0" smtClean="0">
                <a:solidFill>
                  <a:srgbClr val="FF0000"/>
                </a:solidFill>
              </a:rPr>
              <a:t>ou		was		there		water</a:t>
            </a:r>
            <a:endParaRPr lang="en-GB" b="1" dirty="0">
              <a:solidFill>
                <a:srgbClr val="FF0000"/>
              </a:solidFill>
            </a:endParaRPr>
          </a:p>
        </p:txBody>
      </p:sp>
    </p:spTree>
    <p:extLst>
      <p:ext uri="{BB962C8B-B14F-4D97-AF65-F5344CB8AC3E}">
        <p14:creationId xmlns:p14="http://schemas.microsoft.com/office/powerpoint/2010/main" val="1438956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I help at home?</a:t>
            </a:r>
            <a:endParaRPr lang="en-GB" dirty="0"/>
          </a:p>
        </p:txBody>
      </p:sp>
      <p:sp>
        <p:nvSpPr>
          <p:cNvPr id="3" name="Content Placeholder 2"/>
          <p:cNvSpPr>
            <a:spLocks noGrp="1"/>
          </p:cNvSpPr>
          <p:nvPr>
            <p:ph idx="1"/>
          </p:nvPr>
        </p:nvSpPr>
        <p:spPr/>
        <p:txBody>
          <a:bodyPr>
            <a:normAutofit lnSpcReduction="10000"/>
          </a:bodyPr>
          <a:lstStyle/>
          <a:p>
            <a:r>
              <a:rPr lang="en-GB" dirty="0" smtClean="0"/>
              <a:t>Play games that promote hearing sounds such as ‘I spy’. Letter and sounds hunt around home.</a:t>
            </a:r>
          </a:p>
          <a:p>
            <a:r>
              <a:rPr lang="en-GB" dirty="0" smtClean="0"/>
              <a:t>Let the children talk to you about the new sounds and actions they have learnt that week.</a:t>
            </a:r>
          </a:p>
          <a:p>
            <a:r>
              <a:rPr lang="en-GB" dirty="0" smtClean="0"/>
              <a:t>Practise flashcards and tricky words regularly. ‘Posting box’ idea works well.</a:t>
            </a:r>
          </a:p>
          <a:p>
            <a:r>
              <a:rPr lang="en-GB" dirty="0" smtClean="0"/>
              <a:t>Complete phonics colouring sheets. These are to be kept at home, they do not need to be returned to school.</a:t>
            </a:r>
          </a:p>
          <a:p>
            <a:r>
              <a:rPr lang="en-GB" dirty="0" smtClean="0"/>
              <a:t>Practise formation of new letters using correct ‘nip, nip’ grip </a:t>
            </a:r>
            <a:r>
              <a:rPr lang="en-GB" smtClean="0"/>
              <a:t>and formation.</a:t>
            </a:r>
            <a:endParaRPr lang="en-GB" dirty="0" smtClean="0"/>
          </a:p>
          <a:p>
            <a:endParaRPr lang="en-GB" dirty="0"/>
          </a:p>
        </p:txBody>
      </p:sp>
    </p:spTree>
    <p:extLst>
      <p:ext uri="{BB962C8B-B14F-4D97-AF65-F5344CB8AC3E}">
        <p14:creationId xmlns:p14="http://schemas.microsoft.com/office/powerpoint/2010/main" val="1247816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894</Words>
  <Application>Microsoft Office PowerPoint</Application>
  <PresentationFormat>Widescreen</PresentationFormat>
  <Paragraphs>101</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       Phonics Workshop for Parents  October 2021 </vt:lpstr>
      <vt:lpstr>   </vt:lpstr>
      <vt:lpstr>What is synthetic phonics?</vt:lpstr>
      <vt:lpstr>Why teach phonics?</vt:lpstr>
      <vt:lpstr> How is synthetic phonics taught in school?</vt:lpstr>
      <vt:lpstr>Phase 1</vt:lpstr>
      <vt:lpstr>Phase 2</vt:lpstr>
      <vt:lpstr>Phase 3</vt:lpstr>
      <vt:lpstr>How can I help at home?</vt:lpstr>
      <vt:lpstr>Phase 4</vt:lpstr>
      <vt:lpstr>Phase 5</vt:lpstr>
      <vt:lpstr>Vocabulary and Enunciation</vt:lpstr>
      <vt:lpstr>PowerPoint Presentation</vt:lpstr>
      <vt:lpstr>Enunciation </vt:lpstr>
      <vt:lpstr>Year 1 Phonics Screening </vt:lpstr>
      <vt:lpstr>The context of ‘alien word’ is often used</vt:lpstr>
      <vt:lpstr>How can you help at home?</vt:lpstr>
      <vt:lpstr>Useful website addresses and apps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Gray</dc:creator>
  <cp:lastModifiedBy>Samantha Drysdale</cp:lastModifiedBy>
  <cp:revision>21</cp:revision>
  <dcterms:created xsi:type="dcterms:W3CDTF">2017-09-11T19:31:49Z</dcterms:created>
  <dcterms:modified xsi:type="dcterms:W3CDTF">2021-10-03T18:18:11Z</dcterms:modified>
</cp:coreProperties>
</file>